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63" r:id="rId3"/>
    <p:sldId id="256" r:id="rId4"/>
    <p:sldId id="257" r:id="rId5"/>
    <p:sldId id="258" r:id="rId6"/>
    <p:sldId id="259" r:id="rId7"/>
    <p:sldId id="260" r:id="rId8"/>
    <p:sldId id="261" r:id="rId9"/>
  </p:sldIdLst>
  <p:sldSz cx="17475200" cy="9753600"/>
  <p:notesSz cx="6858000" cy="9144000"/>
  <p:embeddedFontLst>
    <p:embeddedFont>
      <p:font typeface="Calibri (MS)" panose="020B0604020202020204" charset="0"/>
      <p:regular r:id="rId10"/>
    </p:embeddedFont>
    <p:embeddedFont>
      <p:font typeface="Calibri (MS) Bold" panose="020B0604020202020204" charset="0"/>
      <p:regular r:id="rId11"/>
    </p:embeddedFont>
    <p:embeddedFont>
      <p:font typeface="DM Sans" pitchFamily="2" charset="0"/>
      <p:regular r:id="rId12"/>
      <p:italic r:id="rId13"/>
    </p:embeddedFont>
    <p:embeddedFont>
      <p:font typeface="DM Sans Bold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2040" y="7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00FF227-3C0E-DE66-C7EF-7C6056354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0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7C1F0-8373-C906-4509-79824B83E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C6E67A-8772-4384-8BF0-62B105F7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833137"/>
            <a:ext cx="11353800" cy="7920463"/>
          </a:xfrm>
          <a:prstGeom prst="rect">
            <a:avLst/>
          </a:prstGeom>
        </p:spPr>
      </p:pic>
      <p:grpSp>
        <p:nvGrpSpPr>
          <p:cNvPr id="6" name="Group 12">
            <a:extLst>
              <a:ext uri="{FF2B5EF4-FFF2-40B4-BE49-F238E27FC236}">
                <a16:creationId xmlns:a16="http://schemas.microsoft.com/office/drawing/2014/main" id="{464A7A39-C053-06F8-6538-2601BEAEC495}"/>
              </a:ext>
            </a:extLst>
          </p:cNvPr>
          <p:cNvGrpSpPr/>
          <p:nvPr/>
        </p:nvGrpSpPr>
        <p:grpSpPr>
          <a:xfrm>
            <a:off x="3444659" y="339254"/>
            <a:ext cx="10585882" cy="1493883"/>
            <a:chOff x="0" y="-1"/>
            <a:chExt cx="2321847" cy="451023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7F94807E-26A8-5023-09B4-FC6C757756B3}"/>
                </a:ext>
              </a:extLst>
            </p:cNvPr>
            <p:cNvSpPr/>
            <p:nvPr/>
          </p:nvSpPr>
          <p:spPr>
            <a:xfrm>
              <a:off x="0" y="0"/>
              <a:ext cx="2321847" cy="451022"/>
            </a:xfrm>
            <a:custGeom>
              <a:avLst/>
              <a:gdLst/>
              <a:ahLst/>
              <a:cxnLst/>
              <a:rect l="l" t="t" r="r" b="b"/>
              <a:pathLst>
                <a:path w="2321847" h="451022">
                  <a:moveTo>
                    <a:pt x="0" y="0"/>
                  </a:moveTo>
                  <a:lnTo>
                    <a:pt x="2321847" y="0"/>
                  </a:lnTo>
                  <a:lnTo>
                    <a:pt x="2321847" y="451022"/>
                  </a:lnTo>
                  <a:lnTo>
                    <a:pt x="0" y="451022"/>
                  </a:lnTo>
                  <a:close/>
                </a:path>
              </a:pathLst>
            </a:custGeom>
            <a:solidFill>
              <a:srgbClr val="0131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0E8FA3F-ACC2-3D45-8E83-615BEF7BD601}"/>
                </a:ext>
              </a:extLst>
            </p:cNvPr>
            <p:cNvSpPr txBox="1"/>
            <p:nvPr/>
          </p:nvSpPr>
          <p:spPr>
            <a:xfrm>
              <a:off x="0" y="-1"/>
              <a:ext cx="2321847" cy="451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519"/>
                </a:lnSpc>
              </a:pPr>
              <a:r>
                <a:rPr lang="en-US" sz="7699" spc="-32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7699" spc="-32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Ovitrampa</a:t>
              </a:r>
              <a:r>
                <a:rPr lang="en-US" sz="7699" spc="-32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 </a:t>
              </a:r>
              <a:r>
                <a:rPr lang="en-US" sz="7699" spc="-32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Componentes</a:t>
              </a:r>
              <a:endParaRPr lang="en-US" sz="7699" spc="-32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28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61213" y="5994400"/>
            <a:ext cx="3873500" cy="3073400"/>
            <a:chOff x="0" y="0"/>
            <a:chExt cx="5164667" cy="40978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4709" cy="4097909"/>
            </a:xfrm>
            <a:custGeom>
              <a:avLst/>
              <a:gdLst/>
              <a:ahLst/>
              <a:cxnLst/>
              <a:rect l="l" t="t" r="r" b="b"/>
              <a:pathLst>
                <a:path w="5164709" h="4097909">
                  <a:moveTo>
                    <a:pt x="0" y="0"/>
                  </a:moveTo>
                  <a:lnTo>
                    <a:pt x="5164709" y="0"/>
                  </a:lnTo>
                  <a:lnTo>
                    <a:pt x="5164709" y="4097909"/>
                  </a:lnTo>
                  <a:lnTo>
                    <a:pt x="0" y="4097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344400" y="6591300"/>
            <a:ext cx="1168400" cy="2032000"/>
            <a:chOff x="0" y="0"/>
            <a:chExt cx="1557867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7909" cy="2709291"/>
            </a:xfrm>
            <a:custGeom>
              <a:avLst/>
              <a:gdLst/>
              <a:ahLst/>
              <a:cxnLst/>
              <a:rect l="l" t="t" r="r" b="b"/>
              <a:pathLst>
                <a:path w="1557909" h="2709291">
                  <a:moveTo>
                    <a:pt x="0" y="0"/>
                  </a:moveTo>
                  <a:lnTo>
                    <a:pt x="1557909" y="0"/>
                  </a:lnTo>
                  <a:lnTo>
                    <a:pt x="1557909" y="2709291"/>
                  </a:lnTo>
                  <a:lnTo>
                    <a:pt x="0" y="2709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2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716000" y="7099300"/>
            <a:ext cx="584200" cy="1066800"/>
            <a:chOff x="0" y="0"/>
            <a:chExt cx="778933" cy="142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8891" cy="1422400"/>
            </a:xfrm>
            <a:custGeom>
              <a:avLst/>
              <a:gdLst/>
              <a:ahLst/>
              <a:cxnLst/>
              <a:rect l="l" t="t" r="r" b="b"/>
              <a:pathLst>
                <a:path w="778891" h="1422400">
                  <a:moveTo>
                    <a:pt x="0" y="0"/>
                  </a:moveTo>
                  <a:lnTo>
                    <a:pt x="778891" y="0"/>
                  </a:lnTo>
                  <a:lnTo>
                    <a:pt x="778891" y="1422400"/>
                  </a:lnTo>
                  <a:lnTo>
                    <a:pt x="0" y="142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500225" y="7099300"/>
            <a:ext cx="584200" cy="1066800"/>
            <a:chOff x="0" y="0"/>
            <a:chExt cx="778933" cy="142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891" cy="1422400"/>
            </a:xfrm>
            <a:custGeom>
              <a:avLst/>
              <a:gdLst/>
              <a:ahLst/>
              <a:cxnLst/>
              <a:rect l="l" t="t" r="r" b="b"/>
              <a:pathLst>
                <a:path w="778891" h="1422400">
                  <a:moveTo>
                    <a:pt x="0" y="0"/>
                  </a:moveTo>
                  <a:lnTo>
                    <a:pt x="778891" y="0"/>
                  </a:lnTo>
                  <a:lnTo>
                    <a:pt x="778891" y="1422400"/>
                  </a:lnTo>
                  <a:lnTo>
                    <a:pt x="0" y="142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367000" y="7061200"/>
            <a:ext cx="1181100" cy="939800"/>
            <a:chOff x="0" y="0"/>
            <a:chExt cx="1574800" cy="12530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4800" cy="1253109"/>
            </a:xfrm>
            <a:custGeom>
              <a:avLst/>
              <a:gdLst/>
              <a:ahLst/>
              <a:cxnLst/>
              <a:rect l="l" t="t" r="r" b="b"/>
              <a:pathLst>
                <a:path w="1574800" h="1253109">
                  <a:moveTo>
                    <a:pt x="0" y="0"/>
                  </a:moveTo>
                  <a:lnTo>
                    <a:pt x="1574800" y="0"/>
                  </a:lnTo>
                  <a:lnTo>
                    <a:pt x="1574800" y="1253109"/>
                  </a:lnTo>
                  <a:lnTo>
                    <a:pt x="0" y="1253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76318" y="563518"/>
            <a:ext cx="8358651" cy="1493883"/>
            <a:chOff x="0" y="-1"/>
            <a:chExt cx="2321847" cy="4510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21847" cy="451022"/>
            </a:xfrm>
            <a:custGeom>
              <a:avLst/>
              <a:gdLst/>
              <a:ahLst/>
              <a:cxnLst/>
              <a:rect l="l" t="t" r="r" b="b"/>
              <a:pathLst>
                <a:path w="2321847" h="451022">
                  <a:moveTo>
                    <a:pt x="0" y="0"/>
                  </a:moveTo>
                  <a:lnTo>
                    <a:pt x="2321847" y="0"/>
                  </a:lnTo>
                  <a:lnTo>
                    <a:pt x="2321847" y="451022"/>
                  </a:lnTo>
                  <a:lnTo>
                    <a:pt x="0" y="451022"/>
                  </a:lnTo>
                  <a:close/>
                </a:path>
              </a:pathLst>
            </a:custGeom>
            <a:solidFill>
              <a:srgbClr val="0131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"/>
              <a:ext cx="2321847" cy="451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519"/>
                </a:lnSpc>
              </a:pPr>
              <a:r>
                <a:rPr lang="en-US" sz="7699" spc="-32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7699" spc="-32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Preparación</a:t>
              </a:r>
              <a:r>
                <a:rPr lang="en-US" sz="7699" spc="-32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previa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654163" y="5420290"/>
            <a:ext cx="3045362" cy="4221620"/>
          </a:xfrm>
          <a:custGeom>
            <a:avLst/>
            <a:gdLst/>
            <a:ahLst/>
            <a:cxnLst/>
            <a:rect l="l" t="t" r="r" b="b"/>
            <a:pathLst>
              <a:path w="3045362" h="4221620">
                <a:moveTo>
                  <a:pt x="0" y="0"/>
                </a:moveTo>
                <a:lnTo>
                  <a:pt x="3045362" y="0"/>
                </a:lnTo>
                <a:lnTo>
                  <a:pt x="3045362" y="4221620"/>
                </a:lnTo>
                <a:lnTo>
                  <a:pt x="0" y="42216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812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02261" y="2927740"/>
            <a:ext cx="3336661" cy="236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2"/>
              </a:lnSpc>
            </a:pPr>
            <a:r>
              <a:rPr lang="en-US" sz="2901" b="1" spc="147">
                <a:solidFill>
                  <a:srgbClr val="0A2446"/>
                </a:solidFill>
                <a:latin typeface="DM Sans Bold"/>
                <a:ea typeface="DM Sans Bold"/>
                <a:cs typeface="DM Sans Bold"/>
                <a:sym typeface="DM Sans Bold"/>
              </a:rPr>
              <a:t>1. </a:t>
            </a:r>
            <a:r>
              <a:rPr lang="en-US" sz="2901" b="1" spc="147">
                <a:solidFill>
                  <a:srgbClr val="08284D"/>
                </a:solidFill>
                <a:latin typeface="DM Sans Bold"/>
                <a:ea typeface="DM Sans Bold"/>
                <a:cs typeface="DM Sans Bold"/>
                <a:sym typeface="DM Sans Bold"/>
              </a:rPr>
              <a:t>Cargar </a:t>
            </a:r>
            <a:r>
              <a:rPr lang="en-US" sz="2901" b="1" spc="147">
                <a:solidFill>
                  <a:srgbClr val="0A2B59"/>
                </a:solidFill>
                <a:latin typeface="DM Sans Bold"/>
                <a:ea typeface="DM Sans Bold"/>
                <a:cs typeface="DM Sans Bold"/>
                <a:sym typeface="DM Sans Bold"/>
              </a:rPr>
              <a:t>Agua</a:t>
            </a:r>
          </a:p>
          <a:p>
            <a:pPr algn="just">
              <a:lnSpc>
                <a:spcPts val="3069"/>
              </a:lnSpc>
            </a:pPr>
            <a:r>
              <a:rPr lang="en-US" sz="2901" spc="-85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Llene el recipiente interno con agua limpia hasta dos tercios (2/3) de su capacidad.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89416" y="2996826"/>
            <a:ext cx="3638222" cy="230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69"/>
              </a:lnSpc>
              <a:spcBef>
                <a:spcPct val="0"/>
              </a:spcBef>
            </a:pPr>
            <a:r>
              <a:rPr lang="en-US" sz="2901" b="1" u="none" strike="noStrike" spc="-85">
                <a:solidFill>
                  <a:srgbClr val="0A2B59"/>
                </a:solidFill>
                <a:latin typeface="DM Sans Bold"/>
                <a:ea typeface="DM Sans Bold"/>
                <a:cs typeface="DM Sans Bold"/>
                <a:sym typeface="DM Sans Bold"/>
              </a:rPr>
              <a:t>2. Asegurar Batería</a:t>
            </a:r>
          </a:p>
          <a:p>
            <a:pPr marL="0" lvl="0" indent="0" algn="just">
              <a:lnSpc>
                <a:spcPts val="3069"/>
              </a:lnSpc>
              <a:spcBef>
                <a:spcPct val="0"/>
              </a:spcBef>
            </a:pPr>
            <a:r>
              <a:rPr lang="en-US" sz="2901" u="none" strike="noStrike" spc="-85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Conecte la batería de Litio 18650 y asegúrese de que esté completamente cargada.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3025" y="2996826"/>
            <a:ext cx="3799990" cy="191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69"/>
              </a:lnSpc>
              <a:spcBef>
                <a:spcPct val="0"/>
              </a:spcBef>
            </a:pPr>
            <a:r>
              <a:rPr lang="en-US" sz="2901" b="1" u="none" strike="noStrike" spc="-85">
                <a:solidFill>
                  <a:srgbClr val="0A2B59"/>
                </a:solidFill>
                <a:latin typeface="DM Sans Bold"/>
                <a:ea typeface="DM Sans Bold"/>
                <a:cs typeface="DM Sans Bold"/>
                <a:sym typeface="DM Sans Bold"/>
              </a:rPr>
              <a:t>3. Verificar Conexión</a:t>
            </a:r>
          </a:p>
          <a:p>
            <a:pPr marL="0" lvl="0" indent="0" algn="just">
              <a:lnSpc>
                <a:spcPts val="3069"/>
              </a:lnSpc>
              <a:spcBef>
                <a:spcPct val="0"/>
              </a:spcBef>
            </a:pPr>
            <a:r>
              <a:rPr lang="en-US" sz="2901" u="none" strike="noStrike" spc="-85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Confirme que el dispositivo está dentro del rango de una red WiFi configurada.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10892" y="6938630"/>
            <a:ext cx="592946" cy="34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6"/>
              </a:lnSpc>
              <a:spcBef>
                <a:spcPct val="0"/>
              </a:spcBef>
            </a:pPr>
            <a:r>
              <a:rPr lang="en-US" sz="2501" spc="-73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2/3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33161" y="7661275"/>
            <a:ext cx="1679259" cy="68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6"/>
              </a:lnSpc>
              <a:spcBef>
                <a:spcPct val="0"/>
              </a:spcBef>
            </a:pPr>
            <a:r>
              <a:rPr lang="en-US" sz="2501" spc="-73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Material de Oviposición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25616" y="514043"/>
            <a:ext cx="9288821" cy="1687827"/>
            <a:chOff x="0" y="0"/>
            <a:chExt cx="2580228" cy="4688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0228" cy="468841"/>
            </a:xfrm>
            <a:custGeom>
              <a:avLst/>
              <a:gdLst/>
              <a:ahLst/>
              <a:cxnLst/>
              <a:rect l="l" t="t" r="r" b="b"/>
              <a:pathLst>
                <a:path w="2580228" h="468841">
                  <a:moveTo>
                    <a:pt x="0" y="0"/>
                  </a:moveTo>
                  <a:lnTo>
                    <a:pt x="2580228" y="0"/>
                  </a:lnTo>
                  <a:lnTo>
                    <a:pt x="2580228" y="468841"/>
                  </a:lnTo>
                  <a:lnTo>
                    <a:pt x="0" y="468841"/>
                  </a:lnTo>
                  <a:close/>
                </a:path>
              </a:pathLst>
            </a:custGeom>
            <a:solidFill>
              <a:srgbClr val="0131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580228" cy="468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519"/>
                </a:lnSpc>
              </a:pPr>
              <a:r>
                <a:rPr lang="en-US" sz="7699" spc="-32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7699" spc="-32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Ubicación</a:t>
              </a:r>
              <a:r>
                <a:rPr lang="en-US" sz="7699" spc="-32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7699" spc="-32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estratégica</a:t>
              </a:r>
              <a:endParaRPr lang="en-US" sz="7699" spc="-32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80725" y="8999857"/>
            <a:ext cx="15799736" cy="31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29"/>
              </a:lnSpc>
              <a:spcBef>
                <a:spcPct val="0"/>
              </a:spcBef>
            </a:pPr>
            <a:r>
              <a:rPr lang="en-US" sz="2201" u="none" strike="noStrike" spc="-64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Nota Adicional: Utilice el sistema de sujeción incorporado para fijar el dispositivo a una superficie estable y asegurar su posición.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4815" y="3141477"/>
            <a:ext cx="3066042" cy="135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6"/>
              </a:lnSpc>
              <a:spcBef>
                <a:spcPct val="0"/>
              </a:spcBef>
            </a:pPr>
            <a:r>
              <a:rPr lang="en-US" sz="2501" u="none" strike="noStrike" spc="-73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Lugares oscuros y</a:t>
            </a:r>
          </a:p>
          <a:p>
            <a:pPr marL="0" lvl="0" indent="0" algn="just">
              <a:lnSpc>
                <a:spcPts val="2646"/>
              </a:lnSpc>
              <a:spcBef>
                <a:spcPct val="0"/>
              </a:spcBef>
            </a:pPr>
            <a:r>
              <a:rPr lang="en-US" sz="2501" u="none" strike="noStrike" spc="-73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sombreados.</a:t>
            </a:r>
          </a:p>
          <a:p>
            <a:pPr marL="0" lvl="0" indent="0" algn="just">
              <a:lnSpc>
                <a:spcPts val="2646"/>
              </a:lnSpc>
              <a:spcBef>
                <a:spcPct val="0"/>
              </a:spcBef>
            </a:pPr>
            <a:r>
              <a:rPr lang="en-US" sz="2501" u="none" strike="noStrike" spc="-73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Protegidos de la lluvia directa y el viento.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1630" y="6111780"/>
            <a:ext cx="3066042" cy="168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6"/>
              </a:lnSpc>
              <a:spcBef>
                <a:spcPct val="0"/>
              </a:spcBef>
            </a:pPr>
            <a:r>
              <a:rPr lang="en-US" sz="2501" u="none" strike="noStrike" spc="-73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Zonas húmedas y cercanas a viviendas.</a:t>
            </a:r>
          </a:p>
          <a:p>
            <a:pPr marL="0" lvl="0" indent="0" algn="just">
              <a:lnSpc>
                <a:spcPts val="2646"/>
              </a:lnSpc>
              <a:spcBef>
                <a:spcPct val="0"/>
              </a:spcBef>
            </a:pPr>
            <a:r>
              <a:rPr lang="en-US" sz="2501" u="none" strike="noStrike" spc="-73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Donde se sospecha</a:t>
            </a:r>
          </a:p>
          <a:p>
            <a:pPr marL="0" lvl="0" indent="0" algn="just">
              <a:lnSpc>
                <a:spcPts val="2646"/>
              </a:lnSpc>
              <a:spcBef>
                <a:spcPct val="0"/>
              </a:spcBef>
            </a:pPr>
            <a:r>
              <a:rPr lang="en-US" sz="2501" u="none" strike="noStrike" spc="-73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actividad de mosquitos.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32181" y="3308165"/>
            <a:ext cx="2769870" cy="101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6"/>
              </a:lnSpc>
              <a:spcBef>
                <a:spcPct val="0"/>
              </a:spcBef>
            </a:pPr>
            <a:r>
              <a:rPr lang="en-US" sz="2501" u="none" strike="noStrike" spc="-73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En un área abierta y expuesta al sol directo.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32181" y="6075430"/>
            <a:ext cx="2769870" cy="135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6"/>
              </a:lnSpc>
              <a:spcBef>
                <a:spcPct val="0"/>
              </a:spcBef>
            </a:pPr>
            <a:r>
              <a:rPr lang="en-US" sz="2501" u="none" strike="noStrike" spc="-73">
                <a:solidFill>
                  <a:srgbClr val="0A2B59"/>
                </a:solidFill>
                <a:latin typeface="DM Sans"/>
                <a:ea typeface="DM Sans"/>
                <a:cs typeface="DM Sans"/>
                <a:sym typeface="DM Sans"/>
              </a:rPr>
              <a:t>Directamente bajo una corriente de aire o canaleta de lluvia.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031522" y="2779527"/>
            <a:ext cx="9877009" cy="5015669"/>
            <a:chOff x="0" y="0"/>
            <a:chExt cx="13169345" cy="6687558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3169345" cy="6687558"/>
              <a:chOff x="0" y="0"/>
              <a:chExt cx="17339733" cy="88053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339690" cy="8805291"/>
              </a:xfrm>
              <a:custGeom>
                <a:avLst/>
                <a:gdLst/>
                <a:ahLst/>
                <a:cxnLst/>
                <a:rect l="l" t="t" r="r" b="b"/>
                <a:pathLst>
                  <a:path w="17339690" h="8805291">
                    <a:moveTo>
                      <a:pt x="0" y="0"/>
                    </a:moveTo>
                    <a:lnTo>
                      <a:pt x="17339690" y="0"/>
                    </a:lnTo>
                    <a:lnTo>
                      <a:pt x="17339690" y="8805291"/>
                    </a:lnTo>
                    <a:lnTo>
                      <a:pt x="0" y="880529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97450"/>
              <a:ext cx="2715704" cy="1355797"/>
              <a:chOff x="0" y="0"/>
              <a:chExt cx="649562" cy="32428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49562" cy="324289"/>
              </a:xfrm>
              <a:custGeom>
                <a:avLst/>
                <a:gdLst/>
                <a:ahLst/>
                <a:cxnLst/>
                <a:rect l="l" t="t" r="r" b="b"/>
                <a:pathLst>
                  <a:path w="649562" h="324289">
                    <a:moveTo>
                      <a:pt x="158916" y="0"/>
                    </a:moveTo>
                    <a:lnTo>
                      <a:pt x="490646" y="0"/>
                    </a:lnTo>
                    <a:cubicBezTo>
                      <a:pt x="578413" y="0"/>
                      <a:pt x="649562" y="71149"/>
                      <a:pt x="649562" y="158916"/>
                    </a:cubicBezTo>
                    <a:lnTo>
                      <a:pt x="649562" y="165373"/>
                    </a:lnTo>
                    <a:cubicBezTo>
                      <a:pt x="649562" y="253140"/>
                      <a:pt x="578413" y="324289"/>
                      <a:pt x="490646" y="324289"/>
                    </a:cubicBezTo>
                    <a:lnTo>
                      <a:pt x="158916" y="324289"/>
                    </a:lnTo>
                    <a:cubicBezTo>
                      <a:pt x="71149" y="324289"/>
                      <a:pt x="0" y="253140"/>
                      <a:pt x="0" y="165373"/>
                    </a:cubicBezTo>
                    <a:lnTo>
                      <a:pt x="0" y="158916"/>
                    </a:lnTo>
                    <a:cubicBezTo>
                      <a:pt x="0" y="71149"/>
                      <a:pt x="71149" y="0"/>
                      <a:pt x="158916" y="0"/>
                    </a:cubicBezTo>
                    <a:close/>
                  </a:path>
                </a:pathLst>
              </a:custGeom>
              <a:solidFill>
                <a:srgbClr val="F8F4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649562" cy="3528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2502913"/>
              <a:ext cx="2715704" cy="1709670"/>
              <a:chOff x="0" y="0"/>
              <a:chExt cx="649562" cy="40893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49562" cy="408931"/>
              </a:xfrm>
              <a:custGeom>
                <a:avLst/>
                <a:gdLst/>
                <a:ahLst/>
                <a:cxnLst/>
                <a:rect l="l" t="t" r="r" b="b"/>
                <a:pathLst>
                  <a:path w="649562" h="408931">
                    <a:moveTo>
                      <a:pt x="0" y="0"/>
                    </a:moveTo>
                    <a:lnTo>
                      <a:pt x="649562" y="0"/>
                    </a:lnTo>
                    <a:lnTo>
                      <a:pt x="649562" y="408931"/>
                    </a:lnTo>
                    <a:lnTo>
                      <a:pt x="0" y="408931"/>
                    </a:lnTo>
                    <a:close/>
                  </a:path>
                </a:pathLst>
              </a:custGeom>
              <a:solidFill>
                <a:srgbClr val="F8F4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649562" cy="4375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4977888"/>
              <a:ext cx="2715704" cy="1709670"/>
              <a:chOff x="0" y="0"/>
              <a:chExt cx="649562" cy="40893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49562" cy="408931"/>
              </a:xfrm>
              <a:custGeom>
                <a:avLst/>
                <a:gdLst/>
                <a:ahLst/>
                <a:cxnLst/>
                <a:rect l="l" t="t" r="r" b="b"/>
                <a:pathLst>
                  <a:path w="649562" h="408931">
                    <a:moveTo>
                      <a:pt x="0" y="0"/>
                    </a:moveTo>
                    <a:lnTo>
                      <a:pt x="649562" y="0"/>
                    </a:lnTo>
                    <a:lnTo>
                      <a:pt x="649562" y="408931"/>
                    </a:lnTo>
                    <a:lnTo>
                      <a:pt x="0" y="408931"/>
                    </a:lnTo>
                    <a:close/>
                  </a:path>
                </a:pathLst>
              </a:custGeom>
              <a:solidFill>
                <a:srgbClr val="F8F4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649562" cy="4375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0453641" y="4977888"/>
              <a:ext cx="2715704" cy="1709670"/>
              <a:chOff x="0" y="0"/>
              <a:chExt cx="649562" cy="40893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49562" cy="408931"/>
              </a:xfrm>
              <a:custGeom>
                <a:avLst/>
                <a:gdLst/>
                <a:ahLst/>
                <a:cxnLst/>
                <a:rect l="l" t="t" r="r" b="b"/>
                <a:pathLst>
                  <a:path w="649562" h="408931">
                    <a:moveTo>
                      <a:pt x="0" y="0"/>
                    </a:moveTo>
                    <a:lnTo>
                      <a:pt x="649562" y="0"/>
                    </a:lnTo>
                    <a:lnTo>
                      <a:pt x="649562" y="408931"/>
                    </a:lnTo>
                    <a:lnTo>
                      <a:pt x="0" y="408931"/>
                    </a:lnTo>
                    <a:close/>
                  </a:path>
                </a:pathLst>
              </a:custGeom>
              <a:solidFill>
                <a:srgbClr val="F8F4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649562" cy="4375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0453641" y="2488944"/>
              <a:ext cx="2715704" cy="1486171"/>
              <a:chOff x="0" y="0"/>
              <a:chExt cx="649562" cy="35547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49562" cy="355473"/>
              </a:xfrm>
              <a:custGeom>
                <a:avLst/>
                <a:gdLst/>
                <a:ahLst/>
                <a:cxnLst/>
                <a:rect l="l" t="t" r="r" b="b"/>
                <a:pathLst>
                  <a:path w="649562" h="355473">
                    <a:moveTo>
                      <a:pt x="0" y="0"/>
                    </a:moveTo>
                    <a:lnTo>
                      <a:pt x="649562" y="0"/>
                    </a:lnTo>
                    <a:lnTo>
                      <a:pt x="649562" y="355473"/>
                    </a:lnTo>
                    <a:lnTo>
                      <a:pt x="0" y="355473"/>
                    </a:lnTo>
                    <a:close/>
                  </a:path>
                </a:pathLst>
              </a:custGeom>
              <a:solidFill>
                <a:srgbClr val="F8F4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649562" cy="384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0453641" y="0"/>
              <a:ext cx="2715704" cy="1423556"/>
              <a:chOff x="0" y="0"/>
              <a:chExt cx="649562" cy="34049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49562" cy="340496"/>
              </a:xfrm>
              <a:custGeom>
                <a:avLst/>
                <a:gdLst/>
                <a:ahLst/>
                <a:cxnLst/>
                <a:rect l="l" t="t" r="r" b="b"/>
                <a:pathLst>
                  <a:path w="649562" h="340496">
                    <a:moveTo>
                      <a:pt x="0" y="0"/>
                    </a:moveTo>
                    <a:lnTo>
                      <a:pt x="649562" y="0"/>
                    </a:lnTo>
                    <a:lnTo>
                      <a:pt x="649562" y="340496"/>
                    </a:lnTo>
                    <a:lnTo>
                      <a:pt x="0" y="340496"/>
                    </a:lnTo>
                    <a:close/>
                  </a:path>
                </a:pathLst>
              </a:custGeom>
              <a:solidFill>
                <a:srgbClr val="F8F4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649562" cy="369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015" y="2285094"/>
            <a:ext cx="16438345" cy="6493146"/>
          </a:xfrm>
          <a:custGeom>
            <a:avLst/>
            <a:gdLst/>
            <a:ahLst/>
            <a:cxnLst/>
            <a:rect l="l" t="t" r="r" b="b"/>
            <a:pathLst>
              <a:path w="16438345" h="6493146">
                <a:moveTo>
                  <a:pt x="0" y="0"/>
                </a:moveTo>
                <a:lnTo>
                  <a:pt x="16438345" y="0"/>
                </a:lnTo>
                <a:lnTo>
                  <a:pt x="16438345" y="6493146"/>
                </a:lnTo>
                <a:lnTo>
                  <a:pt x="0" y="649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415553" y="485128"/>
            <a:ext cx="11581789" cy="1623678"/>
            <a:chOff x="0" y="0"/>
            <a:chExt cx="3217164" cy="4510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17164" cy="451022"/>
            </a:xfrm>
            <a:custGeom>
              <a:avLst/>
              <a:gdLst/>
              <a:ahLst/>
              <a:cxnLst/>
              <a:rect l="l" t="t" r="r" b="b"/>
              <a:pathLst>
                <a:path w="3217164" h="451022">
                  <a:moveTo>
                    <a:pt x="0" y="0"/>
                  </a:moveTo>
                  <a:lnTo>
                    <a:pt x="3217164" y="0"/>
                  </a:lnTo>
                  <a:lnTo>
                    <a:pt x="3217164" y="451022"/>
                  </a:lnTo>
                  <a:lnTo>
                    <a:pt x="0" y="451022"/>
                  </a:lnTo>
                  <a:close/>
                </a:path>
              </a:pathLst>
            </a:custGeom>
            <a:solidFill>
              <a:srgbClr val="0131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217164" cy="451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519"/>
                </a:lnSpc>
              </a:pPr>
              <a:r>
                <a:rPr lang="en-US" sz="7699" spc="-32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Elementos</a:t>
              </a:r>
              <a:r>
                <a:rPr lang="en-US" sz="7699" spc="-32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del </a:t>
              </a:r>
              <a:r>
                <a:rPr lang="en-US" sz="7699" spc="-32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sistema</a:t>
              </a:r>
              <a:endParaRPr lang="en-US" sz="7699" spc="-32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4183332" y="4044057"/>
            <a:ext cx="2111412" cy="2718522"/>
          </a:xfrm>
          <a:custGeom>
            <a:avLst/>
            <a:gdLst/>
            <a:ahLst/>
            <a:cxnLst/>
            <a:rect l="l" t="t" r="r" b="b"/>
            <a:pathLst>
              <a:path w="2111412" h="2718522">
                <a:moveTo>
                  <a:pt x="0" y="0"/>
                </a:moveTo>
                <a:lnTo>
                  <a:pt x="2111412" y="0"/>
                </a:lnTo>
                <a:lnTo>
                  <a:pt x="2111412" y="2718522"/>
                </a:lnTo>
                <a:lnTo>
                  <a:pt x="0" y="271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17" b="-461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5553" y="485124"/>
            <a:ext cx="11581789" cy="1623682"/>
            <a:chOff x="0" y="-1"/>
            <a:chExt cx="3217164" cy="4510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17164" cy="451022"/>
            </a:xfrm>
            <a:custGeom>
              <a:avLst/>
              <a:gdLst/>
              <a:ahLst/>
              <a:cxnLst/>
              <a:rect l="l" t="t" r="r" b="b"/>
              <a:pathLst>
                <a:path w="3217164" h="451022">
                  <a:moveTo>
                    <a:pt x="0" y="0"/>
                  </a:moveTo>
                  <a:lnTo>
                    <a:pt x="3217164" y="0"/>
                  </a:lnTo>
                  <a:lnTo>
                    <a:pt x="3217164" y="451022"/>
                  </a:lnTo>
                  <a:lnTo>
                    <a:pt x="0" y="451022"/>
                  </a:lnTo>
                  <a:close/>
                </a:path>
              </a:pathLst>
            </a:custGeom>
            <a:solidFill>
              <a:srgbClr val="0131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"/>
              <a:ext cx="3217164" cy="451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519"/>
                </a:lnSpc>
              </a:pPr>
              <a:r>
                <a:rPr lang="en-US" sz="7699" spc="-32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Bot de Telegram: </a:t>
              </a:r>
              <a:r>
                <a:rPr lang="en-US" sz="7699" spc="-32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SmartOvi</a:t>
              </a:r>
              <a:endParaRPr lang="en-US" sz="7699" spc="-32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3018408" y="2245595"/>
            <a:ext cx="4459967" cy="7508005"/>
          </a:xfrm>
          <a:custGeom>
            <a:avLst/>
            <a:gdLst/>
            <a:ahLst/>
            <a:cxnLst/>
            <a:rect l="l" t="t" r="r" b="b"/>
            <a:pathLst>
              <a:path w="4459967" h="7508005">
                <a:moveTo>
                  <a:pt x="0" y="0"/>
                </a:moveTo>
                <a:lnTo>
                  <a:pt x="4459967" y="0"/>
                </a:lnTo>
                <a:lnTo>
                  <a:pt x="4459967" y="7508005"/>
                </a:lnTo>
                <a:lnTo>
                  <a:pt x="0" y="7508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1" t="-2182" r="-13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32321" y="2768405"/>
            <a:ext cx="10895424" cy="2109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b="1" spc="248">
                <a:solidFill>
                  <a:srgbClr val="0F265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Imagen </a:t>
            </a:r>
          </a:p>
          <a:p>
            <a:pPr algn="just">
              <a:lnSpc>
                <a:spcPts val="3767"/>
              </a:lnSpc>
            </a:pPr>
            <a:r>
              <a:rPr lang="en-US" sz="3699" spc="-174">
                <a:solidFill>
                  <a:srgbClr val="0F2652"/>
                </a:solidFill>
                <a:latin typeface="Calibri (MS)"/>
                <a:ea typeface="Calibri (MS)"/>
                <a:cs typeface="Calibri (MS)"/>
                <a:sym typeface="Calibri (MS)"/>
              </a:rPr>
              <a:t>Cuando se detecte la presencia de una o más larvas, recibirá la fotografía capturada por la ovitrampa, con las larvas detectadas etiquetadas por el sistema.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2321" y="5537648"/>
            <a:ext cx="9102672" cy="115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b="1" spc="-10">
                <a:solidFill>
                  <a:srgbClr val="0C265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Conteo </a:t>
            </a:r>
            <a:r>
              <a:rPr lang="en-US" sz="3699" b="1" spc="-10">
                <a:solidFill>
                  <a:srgbClr val="05215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 </a:t>
            </a:r>
            <a:r>
              <a:rPr lang="en-US" sz="3699" b="1" spc="-10">
                <a:solidFill>
                  <a:srgbClr val="081F5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Larvas</a:t>
            </a:r>
          </a:p>
          <a:p>
            <a:pPr algn="just">
              <a:lnSpc>
                <a:spcPts val="3767"/>
              </a:lnSpc>
            </a:pPr>
            <a:r>
              <a:rPr lang="en-US" sz="3699" spc="-188">
                <a:solidFill>
                  <a:srgbClr val="081F50"/>
                </a:solidFill>
                <a:latin typeface="Calibri (MS)"/>
                <a:ea typeface="Calibri (MS)"/>
                <a:cs typeface="Calibri (MS)"/>
                <a:sym typeface="Calibri (MS)"/>
              </a:rPr>
              <a:t>El mensaje incluye la cantidad de larvas detectadas.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2321" y="7257159"/>
            <a:ext cx="11181501" cy="195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sz="3699" b="1" spc="119">
                <a:solidFill>
                  <a:srgbClr val="0C265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Ubicación G</a:t>
            </a:r>
            <a:r>
              <a:rPr lang="en-US" sz="3699" b="1" spc="119">
                <a:solidFill>
                  <a:srgbClr val="08235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eográfica</a:t>
            </a:r>
          </a:p>
          <a:p>
            <a:pPr algn="just">
              <a:lnSpc>
                <a:spcPts val="4439"/>
              </a:lnSpc>
            </a:pPr>
            <a:r>
              <a:rPr lang="en-US" sz="3699" spc="-118">
                <a:solidFill>
                  <a:srgbClr val="05245D"/>
                </a:solidFill>
                <a:latin typeface="Calibri (MS)"/>
                <a:ea typeface="Calibri (MS)"/>
                <a:cs typeface="Calibri (MS)"/>
                <a:sym typeface="Calibri (MS)"/>
              </a:rPr>
              <a:t>Se adjunta un mapa con la ubicación de la ovitrampa, permitiendo una rápida identificación.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85365" y="6631940"/>
            <a:ext cx="2133600" cy="2146300"/>
            <a:chOff x="0" y="0"/>
            <a:chExt cx="2844800" cy="2861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4800" cy="2861691"/>
            </a:xfrm>
            <a:custGeom>
              <a:avLst/>
              <a:gdLst/>
              <a:ahLst/>
              <a:cxnLst/>
              <a:rect l="l" t="t" r="r" b="b"/>
              <a:pathLst>
                <a:path w="2844800" h="2861691">
                  <a:moveTo>
                    <a:pt x="0" y="0"/>
                  </a:moveTo>
                  <a:lnTo>
                    <a:pt x="2844800" y="0"/>
                  </a:lnTo>
                  <a:lnTo>
                    <a:pt x="2844800" y="2861691"/>
                  </a:lnTo>
                  <a:lnTo>
                    <a:pt x="0" y="2861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109993">
            <a:off x="1422400" y="2738120"/>
            <a:ext cx="2133600" cy="2349500"/>
            <a:chOff x="0" y="0"/>
            <a:chExt cx="2844800" cy="3132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4800" cy="3132709"/>
            </a:xfrm>
            <a:custGeom>
              <a:avLst/>
              <a:gdLst/>
              <a:ahLst/>
              <a:cxnLst/>
              <a:rect l="l" t="t" r="r" b="b"/>
              <a:pathLst>
                <a:path w="2844800" h="3132709">
                  <a:moveTo>
                    <a:pt x="0" y="0"/>
                  </a:moveTo>
                  <a:lnTo>
                    <a:pt x="2844800" y="0"/>
                  </a:lnTo>
                  <a:lnTo>
                    <a:pt x="2844800" y="3132709"/>
                  </a:lnTo>
                  <a:lnTo>
                    <a:pt x="0" y="3132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10357" y="2685544"/>
            <a:ext cx="13116394" cy="563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3849" b="1">
                <a:solidFill>
                  <a:srgbClr val="03388E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Mantenimiento </a:t>
            </a:r>
            <a:r>
              <a:rPr lang="en-US" sz="3849" b="1">
                <a:solidFill>
                  <a:srgbClr val="0C347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Periódico </a:t>
            </a:r>
            <a:r>
              <a:rPr lang="en-US" sz="3849" b="1">
                <a:solidFill>
                  <a:srgbClr val="0C33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(Cada </a:t>
            </a:r>
            <a:r>
              <a:rPr lang="en-US" sz="3849" b="1">
                <a:solidFill>
                  <a:srgbClr val="08337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 </a:t>
            </a:r>
            <a:r>
              <a:rPr lang="en-US" sz="3849" b="1">
                <a:solidFill>
                  <a:srgbClr val="0738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días </a:t>
            </a:r>
            <a:r>
              <a:rPr lang="en-US" sz="3849" b="1">
                <a:solidFill>
                  <a:srgbClr val="0A337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 </a:t>
            </a:r>
            <a:r>
              <a:rPr lang="en-US" sz="3849" b="1">
                <a:solidFill>
                  <a:srgbClr val="082F7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tras </a:t>
            </a:r>
            <a:r>
              <a:rPr lang="en-US" sz="3849" b="1">
                <a:solidFill>
                  <a:srgbClr val="11387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una </a:t>
            </a:r>
            <a:r>
              <a:rPr lang="en-US" sz="3849" b="1">
                <a:solidFill>
                  <a:srgbClr val="0F336E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alerta </a:t>
            </a:r>
            <a:r>
              <a:rPr lang="en-US" sz="3849" b="1">
                <a:solidFill>
                  <a:srgbClr val="0C2D6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positiva)</a:t>
            </a:r>
          </a:p>
          <a:p>
            <a:pPr algn="just">
              <a:lnSpc>
                <a:spcPts val="4319"/>
              </a:lnSpc>
            </a:pPr>
            <a:r>
              <a:rPr lang="en-US" sz="3599" b="1" spc="-141">
                <a:solidFill>
                  <a:srgbClr val="0C2D6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Inspeccionar: </a:t>
            </a:r>
            <a:r>
              <a:rPr lang="en-US" sz="3599" spc="-141">
                <a:solidFill>
                  <a:srgbClr val="0C2D6B"/>
                </a:solidFill>
                <a:latin typeface="Calibri (MS)"/>
                <a:ea typeface="Calibri (MS)"/>
                <a:cs typeface="Calibri (MS)"/>
                <a:sym typeface="Calibri (MS)"/>
              </a:rPr>
              <a:t>Acudir al Iugar de la trampa para una verificación física.</a:t>
            </a:r>
          </a:p>
          <a:p>
            <a:pPr algn="just">
              <a:lnSpc>
                <a:spcPts val="3763"/>
              </a:lnSpc>
            </a:pPr>
            <a:r>
              <a:rPr lang="en-US" sz="3599" b="1" spc="-169">
                <a:solidFill>
                  <a:srgbClr val="0C2D6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Retirar:</a:t>
            </a:r>
            <a:r>
              <a:rPr lang="en-US" sz="3599" spc="-169">
                <a:solidFill>
                  <a:srgbClr val="0C2D6B"/>
                </a:solidFill>
                <a:latin typeface="Calibri (MS)"/>
                <a:ea typeface="Calibri (MS)"/>
                <a:cs typeface="Calibri (MS)"/>
                <a:sym typeface="Calibri (MS)"/>
              </a:rPr>
              <a:t> Si hay larvas, retirar el recipiente para su estudio.</a:t>
            </a:r>
          </a:p>
          <a:p>
            <a:pPr algn="just">
              <a:lnSpc>
                <a:spcPts val="4319"/>
              </a:lnSpc>
            </a:pPr>
            <a:r>
              <a:rPr lang="en-US" sz="3599" b="1" spc="-174">
                <a:solidFill>
                  <a:srgbClr val="0C2D6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Limpiar:</a:t>
            </a:r>
            <a:r>
              <a:rPr lang="en-US" sz="3599" spc="-174">
                <a:solidFill>
                  <a:srgbClr val="0C2D6B"/>
                </a:solidFill>
                <a:latin typeface="Calibri (MS)"/>
                <a:ea typeface="Calibri (MS)"/>
                <a:cs typeface="Calibri (MS)"/>
                <a:sym typeface="Calibri (MS)"/>
              </a:rPr>
              <a:t> Lavar el recipiente.</a:t>
            </a:r>
          </a:p>
          <a:p>
            <a:pPr algn="just">
              <a:lnSpc>
                <a:spcPts val="4259"/>
              </a:lnSpc>
            </a:pPr>
            <a:r>
              <a:rPr lang="en-US" sz="3549" b="1" spc="-136">
                <a:solidFill>
                  <a:srgbClr val="0C2D6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Recargar: </a:t>
            </a:r>
            <a:r>
              <a:rPr lang="en-US" sz="3549" spc="-136">
                <a:solidFill>
                  <a:srgbClr val="0C2D6B"/>
                </a:solidFill>
                <a:latin typeface="Calibri (MS)"/>
                <a:ea typeface="Calibri (MS)"/>
                <a:cs typeface="Calibri (MS)"/>
                <a:sym typeface="Calibri (MS)"/>
              </a:rPr>
              <a:t>Volver a llenar con agua limpia.</a:t>
            </a:r>
          </a:p>
          <a:p>
            <a:pPr algn="just">
              <a:lnSpc>
                <a:spcPts val="4319"/>
              </a:lnSpc>
            </a:pPr>
            <a:endParaRPr lang="en-US" sz="3549" spc="-136">
              <a:solidFill>
                <a:srgbClr val="0C2D6B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079"/>
              </a:lnSpc>
            </a:pPr>
            <a:r>
              <a:rPr lang="en-US" sz="3399" b="1" spc="257">
                <a:solidFill>
                  <a:srgbClr val="05348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Mantenimiento </a:t>
            </a:r>
            <a:r>
              <a:rPr lang="en-US" sz="3399" b="1" spc="257">
                <a:solidFill>
                  <a:srgbClr val="0C337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Técnico </a:t>
            </a:r>
            <a:r>
              <a:rPr lang="en-US" sz="3399" b="1" spc="257">
                <a:solidFill>
                  <a:srgbClr val="0E316E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(Ocasional)</a:t>
            </a:r>
          </a:p>
          <a:p>
            <a:pPr algn="just">
              <a:lnSpc>
                <a:spcPts val="3823"/>
              </a:lnSpc>
            </a:pPr>
            <a:r>
              <a:rPr lang="en-US" sz="3549" b="1" spc="-120">
                <a:solidFill>
                  <a:srgbClr val="0E316E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Batería:</a:t>
            </a:r>
            <a:r>
              <a:rPr lang="en-US" sz="3549" spc="-120">
                <a:solidFill>
                  <a:srgbClr val="0E316E"/>
                </a:solidFill>
                <a:latin typeface="Calibri (MS)"/>
                <a:ea typeface="Calibri (MS)"/>
                <a:cs typeface="Calibri (MS)"/>
                <a:sym typeface="Calibri (MS)"/>
              </a:rPr>
              <a:t> Verificar el nivel de carga y recargar si el dispositivo deja de enviar reportes.</a:t>
            </a:r>
          </a:p>
          <a:p>
            <a:pPr algn="just">
              <a:lnSpc>
                <a:spcPts val="3709"/>
              </a:lnSpc>
            </a:pPr>
            <a:r>
              <a:rPr lang="en-US" sz="3599" b="1" spc="-98">
                <a:solidFill>
                  <a:srgbClr val="0E316E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Lente:</a:t>
            </a:r>
            <a:r>
              <a:rPr lang="en-US" sz="3599" spc="-98">
                <a:solidFill>
                  <a:srgbClr val="0E316E"/>
                </a:solidFill>
                <a:latin typeface="Calibri (MS)"/>
                <a:ea typeface="Calibri (MS)"/>
                <a:cs typeface="Calibri (MS)"/>
                <a:sym typeface="Calibri (MS)"/>
              </a:rPr>
              <a:t> Asegurarse de que la lente de la cámara esté libre de polvo, telarañas o condensación.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15553" y="485128"/>
            <a:ext cx="11581789" cy="1623678"/>
            <a:chOff x="0" y="0"/>
            <a:chExt cx="3217164" cy="4510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17164" cy="451022"/>
            </a:xfrm>
            <a:custGeom>
              <a:avLst/>
              <a:gdLst/>
              <a:ahLst/>
              <a:cxnLst/>
              <a:rect l="l" t="t" r="r" b="b"/>
              <a:pathLst>
                <a:path w="3217164" h="451022">
                  <a:moveTo>
                    <a:pt x="0" y="0"/>
                  </a:moveTo>
                  <a:lnTo>
                    <a:pt x="3217164" y="0"/>
                  </a:lnTo>
                  <a:lnTo>
                    <a:pt x="3217164" y="451022"/>
                  </a:lnTo>
                  <a:lnTo>
                    <a:pt x="0" y="451022"/>
                  </a:lnTo>
                  <a:close/>
                </a:path>
              </a:pathLst>
            </a:custGeom>
            <a:solidFill>
              <a:srgbClr val="0131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3217164" cy="451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519"/>
                </a:lnSpc>
              </a:pPr>
              <a:r>
                <a:rPr lang="en-US" sz="7699" spc="-32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Mantenimiento</a:t>
              </a:r>
              <a:endParaRPr lang="en-US" sz="7699" spc="-32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67567"/>
              </p:ext>
            </p:extLst>
          </p:nvPr>
        </p:nvGraphicFramePr>
        <p:xfrm>
          <a:off x="996315" y="975360"/>
          <a:ext cx="15506700" cy="7837677"/>
        </p:xfrm>
        <a:graphic>
          <a:graphicData uri="http://schemas.openxmlformats.org/drawingml/2006/table">
            <a:tbl>
              <a:tblPr/>
              <a:tblGrid>
                <a:gridCol w="4159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9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522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>
                          <a:solidFill>
                            <a:srgbClr val="F8F5EA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Problema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1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>
                          <a:solidFill>
                            <a:srgbClr val="F8F5EA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Causa probable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1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>
                          <a:solidFill>
                            <a:srgbClr val="F8F5EA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Solución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1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96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No se reciben mensajes/alertas.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Batería agotada.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</a:pPr>
                      <a:r>
                        <a:rPr lang="en-US" sz="3600" u="none" strike="noStrike" spc="-129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Señal WiFi débil o inexistente.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Recargue la batería. 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</a:pPr>
                      <a:r>
                        <a:rPr lang="en-US" sz="3600" u="none" strike="noStrike" spc="-129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Verifique la cobertura WiFi o</a:t>
                      </a:r>
                    </a:p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</a:pPr>
                      <a:r>
                        <a:rPr lang="en-US" sz="3600" u="none" strike="noStrike" spc="-129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reubique la trampa en un Iugar con mejor señal.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47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Las imágenes capturadas son oscuras o negras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Falla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en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el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sistema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de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iluminación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LED.</a:t>
                      </a:r>
                      <a:endParaRPr lang="en-US" sz="11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Verifique que los LEDs se enciendan durante la captura. 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</a:pPr>
                      <a:r>
                        <a:rPr lang="en-US" sz="3600" u="none" strike="noStrike" spc="-129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Revise las conexiones internas o contacte a soporte.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901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Recibo“falsos positivos“ (alertas sin larvas).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Residuos en el agua que confunden al algoritmo de IA.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Asegúrese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de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que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el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agua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en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el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recipiente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esté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limpia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y libre de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residuos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 </a:t>
                      </a:r>
                      <a:r>
                        <a:rPr lang="en-US" sz="3600" u="none" strike="noStrike" spc="-129" dirty="0" err="1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grandes</a:t>
                      </a:r>
                      <a:r>
                        <a:rPr lang="en-US" sz="3600" u="none" strike="noStrike" spc="-129" dirty="0">
                          <a:solidFill>
                            <a:srgbClr val="03388E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.</a:t>
                      </a:r>
                      <a:endParaRPr lang="en-US" sz="11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33B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414</Words>
  <Application>Microsoft Office PowerPoint</Application>
  <PresentationFormat>Personalizado</PresentationFormat>
  <Paragraphs>54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Calibri (MS) Bold</vt:lpstr>
      <vt:lpstr>DM Sans</vt:lpstr>
      <vt:lpstr>Calibri</vt:lpstr>
      <vt:lpstr>DM Sans Bold</vt:lpstr>
      <vt:lpstr>Arial</vt:lpstr>
      <vt:lpstr>Calibri (MS)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Ovitrampa</dc:title>
  <cp:lastModifiedBy>josuenciso7@gmail.com</cp:lastModifiedBy>
  <cp:revision>10</cp:revision>
  <dcterms:created xsi:type="dcterms:W3CDTF">2006-08-16T00:00:00Z</dcterms:created>
  <dcterms:modified xsi:type="dcterms:W3CDTF">2025-12-15T04:24:38Z</dcterms:modified>
  <dc:identifier>DAG7hBls6F8</dc:identifier>
</cp:coreProperties>
</file>